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89" r:id="rId10"/>
    <p:sldId id="290" r:id="rId11"/>
    <p:sldId id="286" r:id="rId12"/>
    <p:sldId id="287" r:id="rId13"/>
    <p:sldId id="288" r:id="rId14"/>
    <p:sldId id="292" r:id="rId15"/>
    <p:sldId id="264" r:id="rId16"/>
    <p:sldId id="265" r:id="rId17"/>
    <p:sldId id="266" r:id="rId18"/>
    <p:sldId id="268" r:id="rId19"/>
    <p:sldId id="269" r:id="rId20"/>
    <p:sldId id="267" r:id="rId21"/>
    <p:sldId id="291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9" r:id="rId31"/>
    <p:sldId id="278" r:id="rId32"/>
    <p:sldId id="280" r:id="rId33"/>
    <p:sldId id="281" r:id="rId34"/>
    <p:sldId id="282" r:id="rId35"/>
    <p:sldId id="283" r:id="rId36"/>
    <p:sldId id="284" r:id="rId37"/>
    <p:sldId id="285" r:id="rId3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EEF17C-659F-A34A-98FF-3EFB9453B9D7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89"/>
            <p14:sldId id="290"/>
            <p14:sldId id="286"/>
            <p14:sldId id="287"/>
            <p14:sldId id="288"/>
            <p14:sldId id="292"/>
            <p14:sldId id="264"/>
            <p14:sldId id="265"/>
            <p14:sldId id="266"/>
            <p14:sldId id="268"/>
            <p14:sldId id="269"/>
            <p14:sldId id="267"/>
            <p14:sldId id="291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87"/>
    <p:restoredTop sz="94808"/>
  </p:normalViewPr>
  <p:slideViewPr>
    <p:cSldViewPr snapToGrid="0" snapToObjects="1">
      <p:cViewPr varScale="1">
        <p:scale>
          <a:sx n="83" d="100"/>
          <a:sy n="83" d="100"/>
        </p:scale>
        <p:origin x="3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6F96-A5D1-E54D-BC80-469BC4A1C43B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047DA-C214-2341-A984-6FA334B6C2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01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3C96-5F56-1048-9830-93E4038D4734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50DC-FDEE-104B-8A6B-35ABAD6B7F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0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E50DC-FDEE-104B-8A6B-35ABAD6B7F2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15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E50DC-FDEE-104B-8A6B-35ABAD6B7F2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01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47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5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DA0E6-181F-3742-B29D-C46363840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79"/>
            <a:ext cx="9144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D6D04E-D74D-DE42-A846-33CCE31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>
            <a:noAutofit/>
          </a:bodyPr>
          <a:lstStyle>
            <a:lvl1pPr>
              <a:defRPr sz="2800" b="1" u="none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E1F35-50E6-E345-87FD-612FEA97E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6416823"/>
            <a:ext cx="4572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370AA77C-48F4-1D46-90CE-11A2D108A37B}"/>
              </a:ext>
            </a:extLst>
          </p:cNvPr>
          <p:cNvSpPr txBox="1"/>
          <p:nvPr userDrawn="1"/>
        </p:nvSpPr>
        <p:spPr>
          <a:xfrm>
            <a:off x="6056080" y="6268157"/>
            <a:ext cx="1984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华文彩云" pitchFamily="2" charset="-122"/>
                <a:cs typeface="Times New Roman" panose="02020603050405020304" pitchFamily="18" charset="0"/>
              </a:rPr>
              <a:t>Thermodynamics</a:t>
            </a:r>
            <a:r>
              <a:rPr lang="zh-CN" altLang="en-US" sz="1800" b="1" dirty="0">
                <a:solidFill>
                  <a:srgbClr val="3399FF"/>
                </a:solidFill>
                <a:effectLst/>
                <a:latin typeface="华文彩云" pitchFamily="2" charset="-122"/>
                <a:ea typeface="华文彩云" pitchFamily="2" charset="-122"/>
              </a:rPr>
              <a:t>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4079F1-3B8B-CF47-B10D-83ECCD1CB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813535"/>
            <a:ext cx="8229600" cy="5262531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58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40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4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1</a:t>
            </a:r>
            <a:r>
              <a:rPr kumimoji="1" lang="en-US" altLang="zh-CN" dirty="0"/>
              <a:t>111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D7B5-67C4-FD46-9C43-1C258F524861}" type="datetimeFigureOut">
              <a:rPr kumimoji="1" lang="zh-CN" altLang="en-US" smtClean="0"/>
              <a:t>2021/9/17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u="sng" kern="1200">
          <a:solidFill>
            <a:srgbClr val="000090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280" y="568960"/>
            <a:ext cx="8493760" cy="19913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4000" b="1" u="none" dirty="0">
                <a:solidFill>
                  <a:srgbClr val="002060"/>
                </a:solidFill>
              </a:rPr>
              <a:t>Chemical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Engineering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54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>
                <a:solidFill>
                  <a:srgbClr val="002060"/>
                </a:solidFill>
              </a:rPr>
              <a:t>Lecture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1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The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First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Law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 err="1">
                <a:solidFill>
                  <a:srgbClr val="002060"/>
                </a:solidFill>
              </a:rPr>
              <a:t>Xiaofei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Xu</a:t>
            </a:r>
            <a:endParaRPr kumimoji="1" lang="zh-CN" altLang="en-US" sz="3100" u="none" dirty="0">
              <a:solidFill>
                <a:srgbClr val="00206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3F628F-B91A-EC49-9047-6B0E23D6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42" y="2976880"/>
            <a:ext cx="5400000" cy="33038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03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7DAFB-96CF-3344-88A6-94AAFC82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Mathematics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Thermodynamics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4DF14-85D5-2646-8E80-419B676F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Differential</a:t>
            </a:r>
          </a:p>
          <a:p>
            <a:r>
              <a:rPr kumimoji="1" lang="en-US" altLang="zh-CN" dirty="0"/>
              <a:t>Taylor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expansion</a:t>
            </a:r>
          </a:p>
          <a:p>
            <a:r>
              <a:rPr kumimoji="1" lang="en-US" altLang="zh-CN" dirty="0"/>
              <a:t>Integral</a:t>
            </a:r>
          </a:p>
          <a:p>
            <a:r>
              <a:rPr kumimoji="1" lang="en-US" altLang="zh-CN" dirty="0"/>
              <a:t>Numerical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Integral</a:t>
            </a:r>
          </a:p>
          <a:p>
            <a:r>
              <a:rPr kumimoji="1" lang="en-US" altLang="zh-CN" dirty="0"/>
              <a:t>Interpolation</a:t>
            </a:r>
          </a:p>
          <a:p>
            <a:r>
              <a:rPr kumimoji="1" lang="en-US" altLang="zh-CN" dirty="0"/>
              <a:t>Fitting</a:t>
            </a:r>
          </a:p>
          <a:p>
            <a:r>
              <a:rPr kumimoji="1" lang="en-US" altLang="zh-CN" dirty="0"/>
              <a:t>Iterative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76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5421-66BC-8B4A-A62D-8A0D7F8D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Symbols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BAF21B9-101B-0C48-8DAD-A864F5F807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62268"/>
                  </p:ext>
                </p:extLst>
              </p:nvPr>
            </p:nvGraphicFramePr>
            <p:xfrm>
              <a:off x="1524000" y="837310"/>
              <a:ext cx="6096000" cy="25916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3821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141941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46497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Physical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Meanings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Textbook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Lectures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57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2089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57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Specific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952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ideal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gas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180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BAF21B9-101B-0C48-8DAD-A864F5F807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62268"/>
                  </p:ext>
                </p:extLst>
              </p:nvPr>
            </p:nvGraphicFramePr>
            <p:xfrm>
              <a:off x="1524000" y="837310"/>
              <a:ext cx="6096000" cy="25916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38218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141941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46497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Physical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Meanings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Textbook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Lectures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57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3333" r="-10062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625" b="-5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2089178"/>
                      </a:ext>
                    </a:extLst>
                  </a:tr>
                  <a:tr h="60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7083" r="-100625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27083" r="-625" b="-2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574521"/>
                      </a:ext>
                    </a:extLst>
                  </a:tr>
                  <a:tr h="60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Specific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31915" r="-100625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31915" r="-625" b="-1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95221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ideal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gas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5882" r="-100625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5882" r="-625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180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2D55C3A-BC46-5745-8BA9-E7746B6E8C27}"/>
              </a:ext>
            </a:extLst>
          </p:cNvPr>
          <p:cNvSpPr txBox="1"/>
          <p:nvPr/>
        </p:nvSpPr>
        <p:spPr>
          <a:xfrm>
            <a:off x="267128" y="3955551"/>
            <a:ext cx="860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All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symbols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Capital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Letters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textbook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mean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specific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molar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properties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650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49E39-7D67-2442-99A6-9C960C6B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F300885-2090-4849-BF66-C2308E484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884853"/>
                  </p:ext>
                </p:extLst>
              </p:nvPr>
            </p:nvGraphicFramePr>
            <p:xfrm>
              <a:off x="1111322" y="837310"/>
              <a:ext cx="6921357" cy="34899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307119">
                      <a:extLst>
                        <a:ext uri="{9D8B030D-6E8A-4147-A177-3AD203B41FA5}">
                          <a16:colId xmlns:a16="http://schemas.microsoft.com/office/drawing/2014/main" val="2396382185"/>
                        </a:ext>
                      </a:extLst>
                    </a:gridCol>
                    <a:gridCol w="2307119">
                      <a:extLst>
                        <a:ext uri="{9D8B030D-6E8A-4147-A177-3AD203B41FA5}">
                          <a16:colId xmlns:a16="http://schemas.microsoft.com/office/drawing/2014/main" val="3414194102"/>
                        </a:ext>
                      </a:extLst>
                    </a:gridCol>
                    <a:gridCol w="2307119">
                      <a:extLst>
                        <a:ext uri="{9D8B030D-6E8A-4147-A177-3AD203B41FA5}">
                          <a16:colId xmlns:a16="http://schemas.microsoft.com/office/drawing/2014/main" val="3646497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Sign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Textbook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Lectures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57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Adsorb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Heat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Adsorb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heat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2089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Release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Heat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Release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heat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57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system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work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surroundings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surroundings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do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work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system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(Expansion)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952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surroundings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work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system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system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do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work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surroundings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(Compression)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180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F300885-2090-4849-BF66-C2308E484D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884853"/>
                  </p:ext>
                </p:extLst>
              </p:nvPr>
            </p:nvGraphicFramePr>
            <p:xfrm>
              <a:off x="1111322" y="837310"/>
              <a:ext cx="6921357" cy="34899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307119">
                      <a:extLst>
                        <a:ext uri="{9D8B030D-6E8A-4147-A177-3AD203B41FA5}">
                          <a16:colId xmlns:a16="http://schemas.microsoft.com/office/drawing/2014/main" val="2396382185"/>
                        </a:ext>
                      </a:extLst>
                    </a:gridCol>
                    <a:gridCol w="2307119">
                      <a:extLst>
                        <a:ext uri="{9D8B030D-6E8A-4147-A177-3AD203B41FA5}">
                          <a16:colId xmlns:a16="http://schemas.microsoft.com/office/drawing/2014/main" val="3414194102"/>
                        </a:ext>
                      </a:extLst>
                    </a:gridCol>
                    <a:gridCol w="2307119">
                      <a:extLst>
                        <a:ext uri="{9D8B030D-6E8A-4147-A177-3AD203B41FA5}">
                          <a16:colId xmlns:a16="http://schemas.microsoft.com/office/drawing/2014/main" val="3646497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Sign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Textbook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This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Lectures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57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103333" r="-200000" b="-7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Adsorb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Heat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Adsorb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heat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2089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210345" r="-200000" b="-6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Release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Heat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Release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heat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57452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95745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system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work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surroundings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surroundings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do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work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system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(Expansion)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95221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19574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surroundings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work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to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the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system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system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do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work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to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the</a:t>
                          </a:r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surroundings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(Compression)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1803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3934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FD61C-35AC-9B4D-AB18-468D27C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FC5AB-820B-364A-87AA-A72191EB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r>
              <a:rPr kumimoji="1" lang="en-US" altLang="zh-CN" dirty="0"/>
              <a:t>Isolated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r>
              <a:rPr kumimoji="1" lang="en-US" altLang="zh-CN" dirty="0"/>
              <a:t>Steady-flow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CFAB8-8D2A-C54C-B1A1-9A3A1F24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8" y="2966767"/>
            <a:ext cx="3842454" cy="2152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608220-FFC1-B543-8607-4B05746D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2" y="1911587"/>
            <a:ext cx="4573498" cy="3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7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90C4D-F70B-394A-B17E-C5091117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5C1E5-192C-9D4E-BB24-8593C61D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970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Thermodynamic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</a:p>
          <a:p>
            <a:r>
              <a:rPr kumimoji="1" lang="en-US" altLang="zh-CN" dirty="0"/>
              <a:t>Equilibrium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</a:p>
          <a:p>
            <a:r>
              <a:rPr kumimoji="1" lang="en-US" altLang="zh-CN" dirty="0"/>
              <a:t>Thermodynamic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Quasi-static</a:t>
            </a:r>
            <a:r>
              <a:rPr kumimoji="1" lang="zh-CN" altLang="en-US" dirty="0"/>
              <a:t> </a:t>
            </a:r>
            <a:r>
              <a:rPr kumimoji="1" lang="en-US" altLang="zh-CN"/>
              <a:t>process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C520FC-00CF-364C-8E75-78C4A1C6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98917"/>
            <a:ext cx="3690278" cy="35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40A03-B496-8E46-8B7F-F1B9A70E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Measures of Amount or Size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78A17-A9E6-DF40-8BD0-CC69044D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Intensive variables: independent of the size</a:t>
            </a:r>
          </a:p>
          <a:p>
            <a:r>
              <a:rPr kumimoji="1" lang="en-US" altLang="zh-CN" dirty="0"/>
              <a:t>Extensive variables: dependent of the size</a:t>
            </a:r>
          </a:p>
          <a:p>
            <a:r>
              <a:rPr kumimoji="1" lang="en-US" altLang="zh-CN" dirty="0"/>
              <a:t>Specific: </a:t>
            </a:r>
            <a:r>
              <a:rPr kumimoji="1" lang="en-US" altLang="zh-CN" i="1" dirty="0" err="1"/>
              <a:t>V</a:t>
            </a:r>
            <a:r>
              <a:rPr kumimoji="1" lang="en-US" altLang="zh-CN" baseline="-25000" dirty="0" err="1"/>
              <a:t>m</a:t>
            </a:r>
            <a:r>
              <a:rPr kumimoji="1" lang="en-US" altLang="zh-CN" dirty="0"/>
              <a:t>=</a:t>
            </a:r>
            <a:r>
              <a:rPr kumimoji="1" lang="en-US" altLang="zh-CN" i="1" dirty="0"/>
              <a:t>V</a:t>
            </a:r>
            <a:r>
              <a:rPr kumimoji="1" lang="en-US" altLang="zh-CN" dirty="0"/>
              <a:t>/</a:t>
            </a:r>
            <a:r>
              <a:rPr kumimoji="1" lang="en-US" altLang="zh-CN" i="1" dirty="0"/>
              <a:t>m</a:t>
            </a:r>
          </a:p>
          <a:p>
            <a:r>
              <a:rPr kumimoji="1" lang="en-US" altLang="zh-CN" dirty="0"/>
              <a:t>Molar : </a:t>
            </a:r>
            <a:r>
              <a:rPr kumimoji="1" lang="en-US" altLang="zh-CN" i="1" dirty="0" err="1"/>
              <a:t>V</a:t>
            </a:r>
            <a:r>
              <a:rPr kumimoji="1" lang="en-US" altLang="zh-CN" baseline="-25000" dirty="0" err="1"/>
              <a:t>n</a:t>
            </a:r>
            <a:r>
              <a:rPr kumimoji="1" lang="en-US" altLang="zh-CN" dirty="0"/>
              <a:t>=</a:t>
            </a:r>
            <a:r>
              <a:rPr kumimoji="1" lang="en-US" altLang="zh-CN" i="1" dirty="0"/>
              <a:t>V</a:t>
            </a:r>
            <a:r>
              <a:rPr kumimoji="1" lang="en-US" altLang="zh-CN" dirty="0"/>
              <a:t>/</a:t>
            </a:r>
            <a:r>
              <a:rPr kumimoji="1" lang="en-US" altLang="zh-CN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9186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Temperature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59730"/>
            <a:ext cx="8229600" cy="1253298"/>
          </a:xfrm>
        </p:spPr>
        <p:txBody>
          <a:bodyPr/>
          <a:lstStyle/>
          <a:p>
            <a:r>
              <a:rPr kumimoji="1" lang="en-US" altLang="zh-CN" dirty="0"/>
              <a:t>Celsius scale</a:t>
            </a:r>
          </a:p>
          <a:p>
            <a:r>
              <a:rPr kumimoji="1" lang="en-US" altLang="zh-CN" dirty="0"/>
              <a:t>Kelvin scale</a:t>
            </a:r>
            <a:endParaRPr kumimoji="1" lang="zh-CN" altLang="en-US" dirty="0"/>
          </a:p>
        </p:txBody>
      </p:sp>
      <p:pic>
        <p:nvPicPr>
          <p:cNvPr id="4" name="图片 3" descr="屏幕快照 2020-08-01 14.38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477945"/>
            <a:ext cx="2251369" cy="2572993"/>
          </a:xfrm>
          <a:prstGeom prst="rect">
            <a:avLst/>
          </a:prstGeom>
        </p:spPr>
      </p:pic>
      <p:pic>
        <p:nvPicPr>
          <p:cNvPr id="5" name="图片 4" descr="屏幕快照 2020-08-01 14.4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57" y="2365633"/>
            <a:ext cx="2131298" cy="2685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2093" y="5081026"/>
            <a:ext cx="248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 Celsius</a:t>
            </a:r>
          </a:p>
          <a:p>
            <a:pPr algn="ctr"/>
            <a:r>
              <a:rPr kumimoji="1"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(1701-1744)</a:t>
            </a:r>
            <a:endParaRPr kumimoji="1" lang="zh-CN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0190" y="5072801"/>
            <a:ext cx="208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William Thomson</a:t>
            </a:r>
          </a:p>
          <a:p>
            <a:pPr algn="ctr"/>
            <a:r>
              <a:rPr kumimoji="1"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Lord Kelvin</a:t>
            </a:r>
          </a:p>
          <a:p>
            <a:pPr algn="ctr"/>
            <a:r>
              <a:rPr kumimoji="1"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(1824-1907)</a:t>
            </a:r>
            <a:endParaRPr kumimoji="1" lang="zh-CN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4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Pressure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59729"/>
            <a:ext cx="8229600" cy="1295985"/>
          </a:xfrm>
        </p:spPr>
        <p:txBody>
          <a:bodyPr/>
          <a:lstStyle/>
          <a:p>
            <a:r>
              <a:rPr kumimoji="1" lang="en-US" altLang="zh-CN" i="1" dirty="0"/>
              <a:t>P</a:t>
            </a:r>
            <a:r>
              <a:rPr kumimoji="1" lang="en-US" altLang="zh-CN" dirty="0"/>
              <a:t>=</a:t>
            </a:r>
            <a:r>
              <a:rPr kumimoji="1" lang="en-US" altLang="zh-CN" i="1" dirty="0"/>
              <a:t>F</a:t>
            </a:r>
            <a:r>
              <a:rPr kumimoji="1" lang="en-US" altLang="zh-CN" dirty="0"/>
              <a:t>/</a:t>
            </a:r>
            <a:r>
              <a:rPr kumimoji="1" lang="en-US" altLang="zh-CN" i="1" dirty="0"/>
              <a:t>A</a:t>
            </a:r>
          </a:p>
          <a:p>
            <a:r>
              <a:rPr kumimoji="1" lang="en-US" altLang="zh-CN" dirty="0"/>
              <a:t>Pa, </a:t>
            </a:r>
            <a:r>
              <a:rPr kumimoji="1" lang="en-US" altLang="zh-CN" dirty="0" err="1"/>
              <a:t>kPa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MPa</a:t>
            </a:r>
            <a:r>
              <a:rPr kumimoji="1" lang="en-US" altLang="zh-CN" dirty="0"/>
              <a:t>, bar,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90036" y="2273105"/>
            <a:ext cx="1789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 </a:t>
            </a:r>
            <a:r>
              <a:rPr kumimoji="1" lang="en-US" altLang="zh-CN" dirty="0" err="1"/>
              <a:t>kPa</a:t>
            </a:r>
            <a:r>
              <a:rPr kumimoji="1" lang="en-US" altLang="zh-CN" dirty="0"/>
              <a:t> </a:t>
            </a:r>
            <a:r>
              <a:rPr kumimoji="1" lang="zh-CN" altLang="en-US" dirty="0"/>
              <a:t> 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en-US" altLang="zh-CN" baseline="30000" dirty="0"/>
              <a:t>3</a:t>
            </a:r>
            <a:r>
              <a:rPr kumimoji="1" lang="zh-CN" altLang="en-US" baseline="30000" dirty="0"/>
              <a:t> </a:t>
            </a:r>
            <a:r>
              <a:rPr kumimoji="1" lang="en-US" altLang="zh-CN" dirty="0"/>
              <a:t>Pa</a:t>
            </a:r>
          </a:p>
          <a:p>
            <a:r>
              <a:rPr kumimoji="1" lang="en-US" altLang="zh-CN" dirty="0"/>
              <a:t>1 bar </a:t>
            </a:r>
            <a:r>
              <a:rPr kumimoji="1" lang="zh-CN" altLang="en-US" dirty="0"/>
              <a:t>  </a:t>
            </a:r>
            <a:r>
              <a:rPr kumimoji="1" lang="en-US" altLang="zh-CN" dirty="0"/>
              <a:t>= 10</a:t>
            </a:r>
            <a:r>
              <a:rPr kumimoji="1" lang="en-US" altLang="zh-CN" baseline="30000" dirty="0"/>
              <a:t>5 </a:t>
            </a:r>
            <a:r>
              <a:rPr kumimoji="1" lang="en-US" altLang="zh-CN" dirty="0"/>
              <a:t>Pa</a:t>
            </a:r>
          </a:p>
          <a:p>
            <a:r>
              <a:rPr kumimoji="1" lang="en-US" altLang="zh-CN" dirty="0"/>
              <a:t>1 </a:t>
            </a:r>
            <a:r>
              <a:rPr kumimoji="1" lang="en-US" altLang="zh-CN" dirty="0" err="1"/>
              <a:t>Mpa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en-US" altLang="zh-CN" baseline="30000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Pa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1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(E)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Mechanical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energy: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kinetic energy,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</a:p>
          <a:p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energy: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microscopic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</a:p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2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(Q)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Heat, like work, is energy in transition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907C5C-9CA1-FE46-B558-07183A80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91" y="2229978"/>
            <a:ext cx="5349218" cy="38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7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56B8-AF1D-704F-970D-254FDC82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86E58-620E-914A-8E42-7EA2FD35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Wednesday:</a:t>
            </a:r>
            <a:r>
              <a:rPr kumimoji="1" lang="zh-CN" altLang="en-US" dirty="0"/>
              <a:t> </a:t>
            </a:r>
            <a:r>
              <a:rPr kumimoji="1" lang="en-US" altLang="zh-CN" dirty="0"/>
              <a:t>5,6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class;</a:t>
            </a:r>
            <a:r>
              <a:rPr kumimoji="1" lang="zh-CN" altLang="en-US" dirty="0"/>
              <a:t> </a:t>
            </a:r>
            <a:r>
              <a:rPr kumimoji="1" lang="en-US" altLang="zh-CN" dirty="0"/>
              <a:t>1:30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3:10</a:t>
            </a:r>
            <a:r>
              <a:rPr kumimoji="1" lang="zh-CN" altLang="en-US" dirty="0"/>
              <a:t> </a:t>
            </a:r>
            <a:r>
              <a:rPr kumimoji="1" lang="en-US" altLang="zh-CN" dirty="0"/>
              <a:t>PM</a:t>
            </a:r>
          </a:p>
          <a:p>
            <a:r>
              <a:rPr kumimoji="1" lang="en-US" altLang="zh-CN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Friday:</a:t>
            </a:r>
            <a:r>
              <a:rPr kumimoji="1" lang="zh-CN" altLang="en-US" dirty="0"/>
              <a:t> </a:t>
            </a:r>
            <a:r>
              <a:rPr kumimoji="1" lang="en-US" altLang="zh-CN" dirty="0"/>
              <a:t>3,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class;</a:t>
            </a:r>
            <a:r>
              <a:rPr kumimoji="1" lang="zh-CN" altLang="en-US" dirty="0"/>
              <a:t> </a:t>
            </a:r>
            <a:r>
              <a:rPr kumimoji="1" lang="en-US" altLang="zh-CN" dirty="0"/>
              <a:t>9:55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11:35</a:t>
            </a:r>
            <a:r>
              <a:rPr kumimoji="1" lang="zh-CN" altLang="en-US" dirty="0"/>
              <a:t> </a:t>
            </a:r>
            <a:r>
              <a:rPr kumimoji="1" lang="en-US" altLang="zh-CN" dirty="0"/>
              <a:t>AM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1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(W)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35571" y="789717"/>
            <a:ext cx="1472859" cy="461665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Times New Roman"/>
                <a:cs typeface="Times New Roman"/>
              </a:rPr>
              <a:t>d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W</a:t>
            </a:r>
            <a:r>
              <a:rPr kumimoji="1" lang="en-US" altLang="zh-CN" sz="2400" dirty="0">
                <a:latin typeface="Times New Roman"/>
                <a:cs typeface="Times New Roman"/>
              </a:rPr>
              <a:t>=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F</a:t>
            </a:r>
            <a:r>
              <a:rPr kumimoji="1" lang="en-US" altLang="zh-CN" sz="2400" dirty="0" err="1">
                <a:latin typeface="Times New Roman"/>
                <a:cs typeface="Times New Roman"/>
              </a:rPr>
              <a:t>d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l</a:t>
            </a:r>
            <a:endParaRPr kumimoji="1" lang="zh-CN" altLang="en-US" sz="2400" i="1" dirty="0">
              <a:latin typeface="Times New Roman"/>
              <a:cs typeface="Times New Roman"/>
            </a:endParaRPr>
          </a:p>
        </p:txBody>
      </p:sp>
      <p:pic>
        <p:nvPicPr>
          <p:cNvPr id="5" name="图片 4" descr="屏幕快照 2020-08-01 15.1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43" y="2978653"/>
            <a:ext cx="2838425" cy="28242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375" y="1497854"/>
            <a:ext cx="316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Moving boundary work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B8F1-5D51-8040-9E14-87328E9C0F52}"/>
                  </a:ext>
                </a:extLst>
              </p:cNvPr>
              <p:cNvSpPr txBox="1"/>
              <p:nvPr/>
            </p:nvSpPr>
            <p:spPr>
              <a:xfrm>
                <a:off x="2778945" y="2097882"/>
                <a:ext cx="356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𝑑𝑊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𝐹𝑑𝑥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𝑝𝐴𝑑𝑥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𝑝𝑑𝑉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B8F1-5D51-8040-9E14-87328E9C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945" y="2097882"/>
                <a:ext cx="3566874" cy="369332"/>
              </a:xfrm>
              <a:prstGeom prst="rect">
                <a:avLst/>
              </a:prstGeom>
              <a:blipFill>
                <a:blip r:embed="rId3"/>
                <a:stretch>
                  <a:fillRect l="-1418" r="-212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4B480F4-9F1D-5D49-8F6C-D70FF1EC7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98" y="3087316"/>
            <a:ext cx="2000620" cy="25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(W)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35571" y="789717"/>
            <a:ext cx="1472859" cy="461665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Times New Roman"/>
                <a:cs typeface="Times New Roman"/>
              </a:rPr>
              <a:t>d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W</a:t>
            </a:r>
            <a:r>
              <a:rPr kumimoji="1" lang="en-US" altLang="zh-CN" sz="2400" dirty="0">
                <a:latin typeface="Times New Roman"/>
                <a:cs typeface="Times New Roman"/>
              </a:rPr>
              <a:t>=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F</a:t>
            </a:r>
            <a:r>
              <a:rPr kumimoji="1" lang="en-US" altLang="zh-CN" sz="2400" dirty="0" err="1">
                <a:latin typeface="Times New Roman"/>
                <a:cs typeface="Times New Roman"/>
              </a:rPr>
              <a:t>d</a:t>
            </a:r>
            <a:r>
              <a:rPr kumimoji="1" lang="en-US" altLang="zh-CN" sz="2400" i="1" dirty="0" err="1">
                <a:latin typeface="Times New Roman"/>
                <a:cs typeface="Times New Roman"/>
              </a:rPr>
              <a:t>l</a:t>
            </a:r>
            <a:endParaRPr kumimoji="1" lang="zh-CN" altLang="en-US" sz="2400" i="1" dirty="0">
              <a:latin typeface="Times New Roman"/>
              <a:cs typeface="Times New Rom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005" y="1448733"/>
            <a:ext cx="316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/>
                <a:cs typeface="Times New Roman"/>
              </a:rPr>
              <a:t>Flow</a:t>
            </a:r>
            <a:r>
              <a:rPr kumimoji="1" lang="zh-CN" altLang="en-US" sz="2400" dirty="0"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latin typeface="Times New Roman"/>
                <a:cs typeface="Times New Roman"/>
              </a:rPr>
              <a:t>work</a:t>
            </a:r>
            <a:endParaRPr kumimoji="1" lang="zh-CN" alt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B8F1-5D51-8040-9E14-87328E9C0F52}"/>
                  </a:ext>
                </a:extLst>
              </p:cNvPr>
              <p:cNvSpPr txBox="1"/>
              <p:nvPr/>
            </p:nvSpPr>
            <p:spPr>
              <a:xfrm>
                <a:off x="2635107" y="1494900"/>
                <a:ext cx="3563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𝑑𝑊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𝐹𝑑𝑥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𝑝𝐴𝑑𝐿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𝑝𝑑𝑉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B8F1-5D51-8040-9E14-87328E9C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107" y="1494900"/>
                <a:ext cx="3563861" cy="369332"/>
              </a:xfrm>
              <a:prstGeom prst="rect">
                <a:avLst/>
              </a:prstGeom>
              <a:blipFill>
                <a:blip r:embed="rId2"/>
                <a:stretch>
                  <a:fillRect l="-1418" r="-212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2A54A14-B83E-B14D-A4B3-3C337BC5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71" y="3078411"/>
            <a:ext cx="2921000" cy="213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4C1D71-BA65-4947-A7A4-59BB90D0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0622"/>
            <a:ext cx="3976159" cy="26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2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Joule’s Experiment</a:t>
            </a:r>
            <a:endParaRPr kumimoji="1" lang="zh-CN" altLang="en-US" dirty="0"/>
          </a:p>
        </p:txBody>
      </p:sp>
      <p:pic>
        <p:nvPicPr>
          <p:cNvPr id="4" name="图片 3" descr="屏幕快照 2020-08-01 15.32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42" y="907108"/>
            <a:ext cx="4415091" cy="3699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0867" y="5133162"/>
            <a:ext cx="6985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60000"/>
              <a:buFont typeface="Wingdings" charset="2"/>
              <a:buChar char="l"/>
            </a:pPr>
            <a:r>
              <a:rPr kumimoji="1" lang="en-US" altLang="zh-CN" sz="2400" dirty="0">
                <a:solidFill>
                  <a:srgbClr val="1F497D"/>
                </a:solidFill>
                <a:latin typeface="Times New Roman"/>
                <a:cs typeface="Times New Roman"/>
              </a:rPr>
              <a:t>A quantitative relationship between work and heat </a:t>
            </a:r>
          </a:p>
          <a:p>
            <a:pPr marL="342900" indent="-342900">
              <a:buSzPct val="60000"/>
              <a:buFont typeface="Wingdings" charset="2"/>
              <a:buChar char="l"/>
            </a:pPr>
            <a:r>
              <a:rPr kumimoji="1" lang="en-US" altLang="zh-CN" sz="2400" dirty="0">
                <a:solidFill>
                  <a:srgbClr val="1F497D"/>
                </a:solidFill>
                <a:latin typeface="Times New Roman"/>
                <a:cs typeface="Times New Roman"/>
              </a:rPr>
              <a:t>Heat is a form of energy</a:t>
            </a:r>
            <a:endParaRPr kumimoji="1" lang="zh-CN" altLang="en-US" sz="2400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156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648B7-3266-F64C-86C6-91963CF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46358-2CFA-CC4D-8EE9-786FD8B89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893345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microscopic</a:t>
            </a:r>
            <a:r>
              <a:rPr kumimoji="1" lang="zh-CN" altLang="en-US" dirty="0"/>
              <a:t> </a:t>
            </a:r>
            <a:r>
              <a:rPr kumimoji="1" lang="en-US" altLang="zh-CN"/>
              <a:t>forms</a:t>
            </a:r>
            <a:endParaRPr kumimoji="1" lang="zh-CN" altLang="en-US" dirty="0"/>
          </a:p>
        </p:txBody>
      </p:sp>
      <p:pic>
        <p:nvPicPr>
          <p:cNvPr id="4" name="图片 3" descr="屏幕快照 2015-01-14 09.14.50.png">
            <a:extLst>
              <a:ext uri="{FF2B5EF4-FFF2-40B4-BE49-F238E27FC236}">
                <a16:creationId xmlns:a16="http://schemas.microsoft.com/office/drawing/2014/main" id="{26CB4A2B-1814-BB4E-8FDC-115B71773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/>
          <a:stretch/>
        </p:blipFill>
        <p:spPr>
          <a:xfrm>
            <a:off x="3725984" y="1592225"/>
            <a:ext cx="5220833" cy="2160741"/>
          </a:xfrm>
          <a:prstGeom prst="rect">
            <a:avLst/>
          </a:prstGeom>
        </p:spPr>
      </p:pic>
      <p:pic>
        <p:nvPicPr>
          <p:cNvPr id="5" name="图片 4" descr="屏幕快照 2015-01-15 14.42.04.png">
            <a:extLst>
              <a:ext uri="{FF2B5EF4-FFF2-40B4-BE49-F238E27FC236}">
                <a16:creationId xmlns:a16="http://schemas.microsoft.com/office/drawing/2014/main" id="{E55A8F68-CEFC-8646-8694-232EA81CA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2" y="1417413"/>
            <a:ext cx="2586236" cy="4425462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70FD967-5782-DD4C-8DAF-A78AD1E0865F}"/>
              </a:ext>
            </a:extLst>
          </p:cNvPr>
          <p:cNvCxnSpPr/>
          <p:nvPr/>
        </p:nvCxnSpPr>
        <p:spPr>
          <a:xfrm flipH="1">
            <a:off x="3254188" y="1828800"/>
            <a:ext cx="914400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8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E167E-C048-D54D-A8DD-37D5BB20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  <a:endParaRPr kumimoji="1"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1A46D4A-F04C-9C49-BD09-7BB2C837BD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9100" y="38100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6769100" y="38100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43C6DCAE-2C1C-6040-9AA1-AACD819B818B}"/>
              </a:ext>
            </a:extLst>
          </p:cNvPr>
          <p:cNvGrpSpPr/>
          <p:nvPr/>
        </p:nvGrpSpPr>
        <p:grpSpPr>
          <a:xfrm>
            <a:off x="1897756" y="1006933"/>
            <a:ext cx="5348488" cy="4358080"/>
            <a:chOff x="315594" y="1006933"/>
            <a:chExt cx="5348488" cy="4358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605AA56-6FCC-4E4D-9141-88B29AA35062}"/>
                    </a:ext>
                  </a:extLst>
                </p:cNvPr>
                <p:cNvSpPr txBox="1"/>
                <p:nvPr/>
              </p:nvSpPr>
              <p:spPr>
                <a:xfrm>
                  <a:off x="3295100" y="1053100"/>
                  <a:ext cx="18148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𝐸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constant</m:t>
                        </m:r>
                      </m:oMath>
                    </m:oMathPara>
                  </a14:m>
                  <a:endParaRPr kumimoji="1" lang="en-US" altLang="zh-CN" sz="2400" b="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605AA56-6FCC-4E4D-9141-88B29AA35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1053100"/>
                  <a:ext cx="181485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497" r="-2098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816F386-D39C-ED45-B10A-6AADEC67A5C6}"/>
                    </a:ext>
                  </a:extLst>
                </p:cNvPr>
                <p:cNvSpPr txBox="1"/>
                <p:nvPr/>
              </p:nvSpPr>
              <p:spPr>
                <a:xfrm>
                  <a:off x="3295100" y="1698546"/>
                  <a:ext cx="2068964" cy="4033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sys</m:t>
                            </m:r>
                          </m:sub>
                        </m:sSub>
                        <m: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𝑠𝑢𝑟𝑟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816F386-D39C-ED45-B10A-6AADEC67A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1698546"/>
                  <a:ext cx="2068964" cy="403316"/>
                </a:xfrm>
                <a:prstGeom prst="rect">
                  <a:avLst/>
                </a:prstGeom>
                <a:blipFill>
                  <a:blip r:embed="rId5"/>
                  <a:stretch>
                    <a:fillRect l="-3067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8A2A120E-A041-D847-A9D0-522876202A4B}"/>
                    </a:ext>
                  </a:extLst>
                </p:cNvPr>
                <p:cNvSpPr txBox="1"/>
                <p:nvPr/>
              </p:nvSpPr>
              <p:spPr>
                <a:xfrm>
                  <a:off x="3295100" y="2377976"/>
                  <a:ext cx="176477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𝐸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𝑄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oMath>
                    </m:oMathPara>
                  </a14:m>
                  <a:endParaRPr kumimoji="1" lang="en-US" altLang="zh-CN" sz="240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8A2A120E-A041-D847-A9D0-522876202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2377976"/>
                  <a:ext cx="176477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878" r="-2158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F31996-EFB1-834B-B0E5-0743D596AD47}"/>
                    </a:ext>
                  </a:extLst>
                </p:cNvPr>
                <p:cNvSpPr txBox="1"/>
                <p:nvPr/>
              </p:nvSpPr>
              <p:spPr>
                <a:xfrm>
                  <a:off x="3295100" y="3023422"/>
                  <a:ext cx="17647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𝑈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𝑄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DF31996-EFB1-834B-B0E5-0743D596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3023422"/>
                  <a:ext cx="176477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597" r="-2158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ECD034-A1E1-C949-9AC0-8355825DE1B7}"/>
                </a:ext>
              </a:extLst>
            </p:cNvPr>
            <p:cNvSpPr txBox="1"/>
            <p:nvPr/>
          </p:nvSpPr>
          <p:spPr>
            <a:xfrm>
              <a:off x="315594" y="1006933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conservation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EC7310-12F5-EF48-9561-4AAC98D3F307}"/>
                </a:ext>
              </a:extLst>
            </p:cNvPr>
            <p:cNvSpPr txBox="1"/>
            <p:nvPr/>
          </p:nvSpPr>
          <p:spPr>
            <a:xfrm>
              <a:off x="315594" y="1656335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Open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system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245016A-640C-9941-9243-3522C9668653}"/>
                </a:ext>
              </a:extLst>
            </p:cNvPr>
            <p:cNvSpPr txBox="1"/>
            <p:nvPr/>
          </p:nvSpPr>
          <p:spPr>
            <a:xfrm>
              <a:off x="315594" y="2305738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Closed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system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5903E8-245A-514F-ADA0-B054E89F5AD4}"/>
                </a:ext>
              </a:extLst>
            </p:cNvPr>
            <p:cNvSpPr txBox="1"/>
            <p:nvPr/>
          </p:nvSpPr>
          <p:spPr>
            <a:xfrm>
              <a:off x="315594" y="2955141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Stationary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system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D9E73DC-205C-D64B-AFD1-623A6B10E449}"/>
                </a:ext>
              </a:extLst>
            </p:cNvPr>
            <p:cNvSpPr txBox="1"/>
            <p:nvPr/>
          </p:nvSpPr>
          <p:spPr>
            <a:xfrm>
              <a:off x="315594" y="3604543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Isolated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system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DCE027-447A-8B45-8AFA-65A5B04AAE2A}"/>
                </a:ext>
              </a:extLst>
            </p:cNvPr>
            <p:cNvSpPr txBox="1"/>
            <p:nvPr/>
          </p:nvSpPr>
          <p:spPr>
            <a:xfrm>
              <a:off x="315594" y="4253946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Cycle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998A2E7-DB10-6E4F-ACDD-0B68BACDA991}"/>
                </a:ext>
              </a:extLst>
            </p:cNvPr>
            <p:cNvSpPr txBox="1"/>
            <p:nvPr/>
          </p:nvSpPr>
          <p:spPr>
            <a:xfrm>
              <a:off x="315594" y="4903348"/>
              <a:ext cx="297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Adiabatic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process</a:t>
              </a:r>
              <a:endPara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2682AE3-7FE7-954C-8824-CE60F989F22F}"/>
                    </a:ext>
                  </a:extLst>
                </p:cNvPr>
                <p:cNvSpPr txBox="1"/>
                <p:nvPr/>
              </p:nvSpPr>
              <p:spPr>
                <a:xfrm>
                  <a:off x="3295100" y="3668868"/>
                  <a:ext cx="23689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𝑈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𝑄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=0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2682AE3-7FE7-954C-8824-CE60F989F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3668868"/>
                  <a:ext cx="236898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674" r="-2139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E292154-859B-344D-85A0-273DA7326EEE}"/>
                    </a:ext>
                  </a:extLst>
                </p:cNvPr>
                <p:cNvSpPr txBox="1"/>
                <p:nvPr/>
              </p:nvSpPr>
              <p:spPr>
                <a:xfrm>
                  <a:off x="3295100" y="4314314"/>
                  <a:ext cx="2169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𝑈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=0;</m:t>
                        </m:r>
                        <m:r>
                          <a:rPr kumimoji="1" lang="zh-CN" alt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𝑄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E292154-859B-344D-85A0-273DA7326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4314314"/>
                  <a:ext cx="216918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924" t="-6667" r="-1754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BFD0634-1F97-7941-9B7A-530F5FD858B6}"/>
                    </a:ext>
                  </a:extLst>
                </p:cNvPr>
                <p:cNvSpPr txBox="1"/>
                <p:nvPr/>
              </p:nvSpPr>
              <p:spPr>
                <a:xfrm>
                  <a:off x="3295100" y="4959762"/>
                  <a:ext cx="21691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Δ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𝑈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;</m:t>
                        </m:r>
                        <m:r>
                          <a:rPr kumimoji="1" lang="zh-CN" alt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𝑄</m:t>
                        </m:r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=0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rgbClr val="00206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BFD0634-1F97-7941-9B7A-530F5FD85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100" y="4959762"/>
                  <a:ext cx="216918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6667" r="-2339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644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E619-2976-BA4F-B68A-772F3676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A2E087-03FB-1942-A49D-FBF99C3DC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38" y="738880"/>
            <a:ext cx="7236324" cy="54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2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95910-63CE-2D41-8F40-16E5AC2D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Reversible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1C2587-8567-AC4F-84D0-F0B3D55A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" y="885524"/>
            <a:ext cx="8794679" cy="33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8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226CA-1356-104D-86C8-F372F81D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Enthalpy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DD617-FA29-6C44-9BBF-356D08D5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Reversible,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isobaric,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closed-system</a:t>
            </a:r>
            <a:r>
              <a:rPr kumimoji="1" lang="zh-CN" altLang="en-US" dirty="0"/>
              <a:t>： </a:t>
            </a:r>
            <a:r>
              <a:rPr kumimoji="1" lang="en-US" altLang="zh-CN" i="1" dirty="0"/>
              <a:t>d</a:t>
            </a:r>
            <a:r>
              <a:rPr kumimoji="1" lang="en-US" altLang="zh-CN" dirty="0"/>
              <a:t>(</a:t>
            </a:r>
            <a:r>
              <a:rPr kumimoji="1" lang="en-US" altLang="zh-CN" i="1" dirty="0"/>
              <a:t>U</a:t>
            </a:r>
            <a:r>
              <a:rPr kumimoji="1" lang="en-US" altLang="zh-CN" dirty="0"/>
              <a:t>+</a:t>
            </a:r>
            <a:r>
              <a:rPr kumimoji="1" lang="en-US" altLang="zh-CN" i="1" dirty="0"/>
              <a:t>PV</a:t>
            </a:r>
            <a:r>
              <a:rPr kumimoji="1" lang="en-US" altLang="zh-CN" dirty="0"/>
              <a:t>)=</a:t>
            </a:r>
            <a:r>
              <a:rPr kumimoji="1" lang="en-US" altLang="zh-CN" i="1" dirty="0" err="1"/>
              <a:t>dQ</a:t>
            </a:r>
            <a:endParaRPr kumimoji="1" lang="en-US" altLang="zh-CN" i="1" dirty="0"/>
          </a:p>
          <a:p>
            <a:r>
              <a:rPr kumimoji="1" lang="en-US" altLang="zh-CN" dirty="0"/>
              <a:t>Enthalpy: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H</a:t>
            </a:r>
            <a:r>
              <a:rPr kumimoji="1" lang="en-US" altLang="zh-CN" dirty="0"/>
              <a:t>=</a:t>
            </a:r>
            <a:r>
              <a:rPr kumimoji="1" lang="en-US" altLang="zh-CN" i="1" dirty="0"/>
              <a:t>U</a:t>
            </a:r>
            <a:r>
              <a:rPr kumimoji="1" lang="en-US" altLang="zh-CN" dirty="0"/>
              <a:t>+</a:t>
            </a:r>
            <a:r>
              <a:rPr kumimoji="1" lang="en-US" altLang="zh-CN" i="1" dirty="0"/>
              <a:t>PV</a:t>
            </a:r>
          </a:p>
          <a:p>
            <a:r>
              <a:rPr kumimoji="1" lang="en-US" altLang="zh-CN" dirty="0"/>
              <a:t>Extensive</a:t>
            </a:r>
          </a:p>
          <a:p>
            <a:r>
              <a:rPr kumimoji="1" lang="en-US" altLang="zh-CN" dirty="0"/>
              <a:t>U: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r>
              <a:rPr kumimoji="1" lang="en-US" altLang="zh-CN" dirty="0"/>
              <a:t>PV: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room”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484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1FD79-FF48-F146-ABFD-8D2B457D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E6DE0-387B-3B4B-8203-0F9A800F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9" y="860152"/>
            <a:ext cx="845563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15C50-A438-B44D-A893-EC7B38DD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F9988-B2EE-1C44-AC65-41254115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3187"/>
            <a:ext cx="8229600" cy="4365028"/>
          </a:xfrm>
        </p:spPr>
        <p:txBody>
          <a:bodyPr/>
          <a:lstStyle/>
          <a:p>
            <a:r>
              <a:rPr kumimoji="1" lang="en-US" altLang="zh-CN" dirty="0"/>
              <a:t>Extensive</a:t>
            </a:r>
          </a:p>
          <a:p>
            <a:r>
              <a:rPr kumimoji="1" lang="en-US" altLang="zh-CN" dirty="0"/>
              <a:t>Molar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(intensive)</a:t>
            </a:r>
          </a:p>
          <a:p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(intensive)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Unit:</a:t>
            </a:r>
            <a:r>
              <a:rPr kumimoji="1" lang="zh-CN" altLang="en-US" dirty="0"/>
              <a:t> </a:t>
            </a:r>
            <a:r>
              <a:rPr kumimoji="1" lang="en-US" altLang="zh-CN" dirty="0"/>
              <a:t>J/K;</a:t>
            </a:r>
            <a:r>
              <a:rPr kumimoji="1" lang="zh-CN" altLang="en-US" dirty="0"/>
              <a:t> </a:t>
            </a:r>
            <a:r>
              <a:rPr kumimoji="1" lang="en-US" altLang="zh-CN" dirty="0"/>
              <a:t>J/(</a:t>
            </a:r>
            <a:r>
              <a:rPr kumimoji="1" lang="en-US" altLang="zh-CN" dirty="0" err="1"/>
              <a:t>kg.K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510553-C2A1-D84A-882A-ABC223D11B3F}"/>
                  </a:ext>
                </a:extLst>
              </p:cNvPr>
              <p:cNvSpPr txBox="1"/>
              <p:nvPr/>
            </p:nvSpPr>
            <p:spPr>
              <a:xfrm>
                <a:off x="3738182" y="907107"/>
                <a:ext cx="1667636" cy="760336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</m:sub>
                      </m:sSub>
                      <m:r>
                        <a:rPr kumimoji="1" lang="en-US" altLang="zh-C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≡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510553-C2A1-D84A-882A-ABC223D1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82" y="907107"/>
                <a:ext cx="1667636" cy="760336"/>
              </a:xfrm>
              <a:prstGeom prst="rect">
                <a:avLst/>
              </a:prstGeom>
              <a:blipFill>
                <a:blip r:embed="rId2"/>
                <a:stretch>
                  <a:fillRect l="-2985" b="-967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18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4E991-AA3C-404E-A710-3CCBDAC6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FF6A1-D6E2-4E4B-A1B8-5BCF30B8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Thermodynamics,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8th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J.</a:t>
            </a:r>
            <a:r>
              <a:rPr kumimoji="1" lang="zh-CN" altLang="en-US" dirty="0"/>
              <a:t> </a:t>
            </a:r>
            <a:r>
              <a:rPr kumimoji="1" lang="en-US" altLang="zh-CN" dirty="0"/>
              <a:t>M.</a:t>
            </a:r>
            <a:r>
              <a:rPr kumimoji="1" lang="zh-CN" altLang="en-US" dirty="0"/>
              <a:t> </a:t>
            </a:r>
            <a:r>
              <a:rPr kumimoji="1" lang="en-US" altLang="zh-CN" dirty="0"/>
              <a:t>Smith,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Mc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Graw</a:t>
            </a:r>
            <a:r>
              <a:rPr kumimoji="1" lang="zh-CN" altLang="en-US" dirty="0"/>
              <a:t> </a:t>
            </a:r>
            <a:r>
              <a:rPr kumimoji="1" lang="en-US" altLang="zh-CN" dirty="0"/>
              <a:t>Hill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Education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</a:t>
            </a:r>
          </a:p>
          <a:p>
            <a:r>
              <a:rPr kumimoji="1" lang="zh-CN" altLang="en-US" dirty="0"/>
              <a:t>化工热力学导论，英文改编版，化学工业出版社</a:t>
            </a:r>
          </a:p>
        </p:txBody>
      </p:sp>
    </p:spTree>
    <p:extLst>
      <p:ext uri="{BB962C8B-B14F-4D97-AF65-F5344CB8AC3E}">
        <p14:creationId xmlns:p14="http://schemas.microsoft.com/office/powerpoint/2010/main" val="49483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15C50-A438-B44D-A893-EC7B38DD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510553-C2A1-D84A-882A-ABC223D11B3F}"/>
                  </a:ext>
                </a:extLst>
              </p:cNvPr>
              <p:cNvSpPr txBox="1"/>
              <p:nvPr/>
            </p:nvSpPr>
            <p:spPr>
              <a:xfrm>
                <a:off x="3738182" y="907107"/>
                <a:ext cx="1666097" cy="760336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𝑃</m:t>
                          </m:r>
                        </m:sub>
                      </m:sSub>
                      <m:r>
                        <a:rPr kumimoji="1" lang="en-US" altLang="zh-C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≡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510553-C2A1-D84A-882A-ABC223D1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82" y="907107"/>
                <a:ext cx="1666097" cy="760336"/>
              </a:xfrm>
              <a:prstGeom prst="rect">
                <a:avLst/>
              </a:prstGeom>
              <a:blipFill>
                <a:blip r:embed="rId2"/>
                <a:stretch>
                  <a:fillRect l="-3731" b="-967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0124C69-F8B0-4740-9EC3-B3745D59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30" y="2107862"/>
            <a:ext cx="4267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AF3BB-1626-7E4F-8859-0F10C5D1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4D02B1-7CCC-B24E-A438-5CE65215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" y="751967"/>
            <a:ext cx="8671389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E581A-F8F2-454F-9AA8-BF364CFB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Measures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DD1FB-C918-AD43-9C4C-B310C1B7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847472"/>
          </a:xfrm>
        </p:spPr>
        <p:txBody>
          <a:bodyPr/>
          <a:lstStyle/>
          <a:p>
            <a:r>
              <a:rPr kumimoji="1" lang="en-US" altLang="zh-CN" dirty="0"/>
              <a:t>Mass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</a:p>
          <a:p>
            <a:r>
              <a:rPr kumimoji="1" lang="en-US" altLang="zh-CN" dirty="0"/>
              <a:t>Molar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</a:p>
          <a:p>
            <a:r>
              <a:rPr kumimoji="1" lang="en-US" altLang="zh-CN" dirty="0"/>
              <a:t>Volumetric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</a:p>
          <a:p>
            <a:r>
              <a:rPr kumimoji="1" lang="en-US" altLang="zh-CN" dirty="0"/>
              <a:t>Velocity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14B902-11DA-9E4D-857A-8F29AEB1A517}"/>
                  </a:ext>
                </a:extLst>
              </p:cNvPr>
              <p:cNvSpPr txBox="1"/>
              <p:nvPr/>
            </p:nvSpPr>
            <p:spPr>
              <a:xfrm>
                <a:off x="3467528" y="2866490"/>
                <a:ext cx="1497141" cy="2168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𝑀</m:t>
                      </m:r>
                      <m:acc>
                        <m:accPr>
                          <m:chr m:val="̇"/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𝑞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𝑢𝐴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𝑢𝐴</m:t>
                      </m:r>
                      <m:r>
                        <m:rPr>
                          <m:sty m:val="p"/>
                        </m:rP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ρ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𝑢𝐴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14B902-11DA-9E4D-857A-8F29AEB1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528" y="2866490"/>
                <a:ext cx="1497141" cy="2168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594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940ED-B2F5-0B4D-82DD-233086D2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85C5DA-CA47-E64B-AAA6-E71065BD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49" y="847904"/>
            <a:ext cx="3464103" cy="2581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5EE91B-6F64-9543-A934-425CECBC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857" y="3429000"/>
            <a:ext cx="3009900" cy="1143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28949E-8572-1A41-858B-FED8F3B6F09D}"/>
              </a:ext>
            </a:extLst>
          </p:cNvPr>
          <p:cNvSpPr txBox="1"/>
          <p:nvPr/>
        </p:nvSpPr>
        <p:spPr>
          <a:xfrm>
            <a:off x="2455525" y="4674742"/>
            <a:ext cx="193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Rate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change</a:t>
            </a:r>
            <a:endParaRPr kumimoji="1" lang="zh-CN" altLang="en-US" sz="20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F659587-164D-E546-BE04-D25A85103CBA}"/>
              </a:ext>
            </a:extLst>
          </p:cNvPr>
          <p:cNvCxnSpPr/>
          <p:nvPr/>
        </p:nvCxnSpPr>
        <p:spPr>
          <a:xfrm flipV="1">
            <a:off x="3637052" y="4356243"/>
            <a:ext cx="0" cy="400692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F5E0A-766F-7440-9FF2-973FA5534ACE}"/>
              </a:ext>
            </a:extLst>
          </p:cNvPr>
          <p:cNvSpPr txBox="1"/>
          <p:nvPr/>
        </p:nvSpPr>
        <p:spPr>
          <a:xfrm>
            <a:off x="4289247" y="4705565"/>
            <a:ext cx="235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Net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rate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flow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mass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into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system</a:t>
            </a:r>
            <a:endParaRPr kumimoji="1" lang="zh-CN" altLang="en-US" sz="20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15BCA5F-56FB-8A46-9A02-6185E2AACA13}"/>
              </a:ext>
            </a:extLst>
          </p:cNvPr>
          <p:cNvCxnSpPr/>
          <p:nvPr/>
        </p:nvCxnSpPr>
        <p:spPr>
          <a:xfrm flipV="1">
            <a:off x="4590836" y="4356243"/>
            <a:ext cx="0" cy="400692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A2590-65D6-374E-991E-A176703D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FF3E91-79B0-4742-89DD-D9323F22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685161"/>
            <a:ext cx="5956300" cy="10287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B02DD2-7284-3E42-B637-CD0F92E7C388}"/>
              </a:ext>
            </a:extLst>
          </p:cNvPr>
          <p:cNvGrpSpPr/>
          <p:nvPr/>
        </p:nvGrpSpPr>
        <p:grpSpPr>
          <a:xfrm>
            <a:off x="2074360" y="1508381"/>
            <a:ext cx="4981627" cy="2065822"/>
            <a:chOff x="1858606" y="1950163"/>
            <a:chExt cx="4981627" cy="206582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7ECC6AA-EE29-AE4F-847A-75A249BE98D6}"/>
                </a:ext>
              </a:extLst>
            </p:cNvPr>
            <p:cNvSpPr txBox="1"/>
            <p:nvPr/>
          </p:nvSpPr>
          <p:spPr>
            <a:xfrm>
              <a:off x="1858606" y="1950163"/>
              <a:ext cx="492443" cy="2065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change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rate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74022ED-6864-1E4B-A6F1-21D6084A8979}"/>
                </a:ext>
              </a:extLst>
            </p:cNvPr>
            <p:cNvSpPr txBox="1"/>
            <p:nvPr/>
          </p:nvSpPr>
          <p:spPr>
            <a:xfrm>
              <a:off x="3315839" y="1950163"/>
              <a:ext cx="492443" cy="16442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Internal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0014B89-B432-144E-948D-C178EB595DBF}"/>
                </a:ext>
              </a:extLst>
            </p:cNvPr>
            <p:cNvSpPr txBox="1"/>
            <p:nvPr/>
          </p:nvSpPr>
          <p:spPr>
            <a:xfrm>
              <a:off x="3874175" y="1950163"/>
              <a:ext cx="492443" cy="1602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Kinetic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F2AA8D2-E652-0D45-A26F-37CEA74FC1B9}"/>
                </a:ext>
              </a:extLst>
            </p:cNvPr>
            <p:cNvSpPr txBox="1"/>
            <p:nvPr/>
          </p:nvSpPr>
          <p:spPr>
            <a:xfrm>
              <a:off x="4432527" y="1950163"/>
              <a:ext cx="492443" cy="17580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Potential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E062FE6-BF0A-FE4F-B718-D251C9951D3E}"/>
                </a:ext>
              </a:extLst>
            </p:cNvPr>
            <p:cNvSpPr txBox="1"/>
            <p:nvPr/>
          </p:nvSpPr>
          <p:spPr>
            <a:xfrm>
              <a:off x="4900526" y="1950163"/>
              <a:ext cx="492443" cy="16424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Flow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mass</a:t>
              </a:r>
              <a:r>
                <a:rPr kumimoji="1" lang="zh-CN" altLang="en-US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rate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34A6F87-8462-7F4D-A886-CF0A203A9D4E}"/>
                </a:ext>
              </a:extLst>
            </p:cNvPr>
            <p:cNvSpPr txBox="1"/>
            <p:nvPr/>
          </p:nvSpPr>
          <p:spPr>
            <a:xfrm>
              <a:off x="5589196" y="1950163"/>
              <a:ext cx="492443" cy="5764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Heat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37E409-9A13-6F49-8480-BE482B9C9AFC}"/>
                </a:ext>
              </a:extLst>
            </p:cNvPr>
            <p:cNvSpPr txBox="1"/>
            <p:nvPr/>
          </p:nvSpPr>
          <p:spPr>
            <a:xfrm>
              <a:off x="6347790" y="1950163"/>
              <a:ext cx="492443" cy="6553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Work</a:t>
              </a:r>
              <a:endPara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FE53361-B7E7-174B-82E6-1748B96F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84" y="3705387"/>
            <a:ext cx="4285575" cy="25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0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ED406-6FFD-CE47-9CA7-BB672ACE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154547"/>
            <a:ext cx="7726166" cy="312141"/>
          </a:xfrm>
        </p:spPr>
        <p:txBody>
          <a:bodyPr/>
          <a:lstStyle/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Steady-State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F454D5-590C-B045-B431-DDED47C4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64" y="757648"/>
            <a:ext cx="4483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58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737CC-3D88-C648-A4C9-BE5FC69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D537F2-36A5-404B-832B-F1E24A19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" y="888907"/>
            <a:ext cx="8548099" cy="1349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D52E42-0B51-4B4C-AAD5-51A2D4D1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34" y="2193566"/>
            <a:ext cx="3475733" cy="37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68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88E74-A388-4842-9A28-EE0AEB86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AA09B-5713-874C-8C26-94FC805F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Intensive/Extensive</a:t>
            </a:r>
          </a:p>
          <a:p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</a:p>
          <a:p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enthalpy</a:t>
            </a:r>
          </a:p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</a:p>
          <a:p>
            <a:r>
              <a:rPr kumimoji="1" lang="en-US" altLang="zh-CN" dirty="0"/>
              <a:t>Mass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steady-state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33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135D7-DD73-7646-8103-3BB7F67F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CA87C-6E61-6441-9AF2-BFA730FF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Exam:</a:t>
            </a:r>
            <a:r>
              <a:rPr kumimoji="1" lang="zh-CN" altLang="en-US" dirty="0"/>
              <a:t> </a:t>
            </a:r>
            <a:r>
              <a:rPr kumimoji="1" lang="en-US" altLang="zh-CN" dirty="0"/>
              <a:t>70%</a:t>
            </a:r>
          </a:p>
          <a:p>
            <a:r>
              <a:rPr kumimoji="1" lang="en-US" altLang="zh-CN" dirty="0"/>
              <a:t>Mid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Exam: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</a:p>
          <a:p>
            <a:r>
              <a:rPr kumimoji="1" lang="en-US" altLang="zh-CN" dirty="0"/>
              <a:t>Homework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Attendance:</a:t>
            </a:r>
            <a:r>
              <a:rPr kumimoji="1" lang="zh-CN" altLang="en-US" dirty="0"/>
              <a:t> </a:t>
            </a:r>
            <a:r>
              <a:rPr kumimoji="1" lang="en-US" altLang="zh-CN" dirty="0"/>
              <a:t>20%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1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3B2E5-EA9B-7E4E-B88F-B5D60977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/>
          <a:lstStyle/>
          <a:p>
            <a:r>
              <a:rPr kumimoji="1" lang="en-US" altLang="zh-CN" dirty="0"/>
              <a:t>Outlines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FC6E40-50BC-5B4F-8ECD-87A241175017}"/>
              </a:ext>
            </a:extLst>
          </p:cNvPr>
          <p:cNvSpPr txBox="1"/>
          <p:nvPr/>
        </p:nvSpPr>
        <p:spPr>
          <a:xfrm>
            <a:off x="181431" y="1893664"/>
            <a:ext cx="144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70C0"/>
                </a:solidFill>
              </a:rPr>
              <a:t>1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component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0368F7-795C-BF46-B21F-2611C6A532AC}"/>
              </a:ext>
            </a:extLst>
          </p:cNvPr>
          <p:cNvSpPr txBox="1"/>
          <p:nvPr/>
        </p:nvSpPr>
        <p:spPr>
          <a:xfrm>
            <a:off x="315901" y="436276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70C0"/>
                </a:solidFill>
              </a:rPr>
              <a:t>mixture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82E7DB-BB23-F845-9C96-2F3430AE49FE}"/>
              </a:ext>
            </a:extLst>
          </p:cNvPr>
          <p:cNvGrpSpPr/>
          <p:nvPr/>
        </p:nvGrpSpPr>
        <p:grpSpPr>
          <a:xfrm>
            <a:off x="1882590" y="847165"/>
            <a:ext cx="4191526" cy="5491990"/>
            <a:chOff x="2299447" y="847165"/>
            <a:chExt cx="4191526" cy="549199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735515-54F4-9A4F-8BBF-01D0D30A94CA}"/>
                </a:ext>
              </a:extLst>
            </p:cNvPr>
            <p:cNvSpPr txBox="1"/>
            <p:nvPr/>
          </p:nvSpPr>
          <p:spPr>
            <a:xfrm>
              <a:off x="2441788" y="979100"/>
              <a:ext cx="293086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1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and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2: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introduction</a:t>
              </a:r>
            </a:p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3: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PVT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behavior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5316FC4-C96F-CF43-8B62-3603EDA014F5}"/>
                </a:ext>
              </a:extLst>
            </p:cNvPr>
            <p:cNvSpPr txBox="1"/>
            <p:nvPr/>
          </p:nvSpPr>
          <p:spPr>
            <a:xfrm>
              <a:off x="2441788" y="1737564"/>
              <a:ext cx="371043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5: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the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second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law</a:t>
              </a:r>
            </a:p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6: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thermodynamic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properties</a:t>
              </a:r>
              <a:endParaRPr kumimoji="1"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0095B6C-0B69-6343-BC6C-9A46E83268AD}"/>
                </a:ext>
              </a:extLst>
            </p:cNvPr>
            <p:cNvSpPr txBox="1"/>
            <p:nvPr/>
          </p:nvSpPr>
          <p:spPr>
            <a:xfrm>
              <a:off x="2441788" y="2496028"/>
              <a:ext cx="2366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7: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flow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process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676AEA-3897-4C49-B595-1B2AB9FEEAD3}"/>
                </a:ext>
              </a:extLst>
            </p:cNvPr>
            <p:cNvSpPr txBox="1"/>
            <p:nvPr/>
          </p:nvSpPr>
          <p:spPr>
            <a:xfrm>
              <a:off x="2469591" y="2977492"/>
              <a:ext cx="31608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2060"/>
                  </a:solidFill>
                </a:rPr>
                <a:t>chapter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8,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9: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power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production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endParaRPr kumimoji="1" lang="en-US" altLang="zh-CN" dirty="0">
                <a:solidFill>
                  <a:srgbClr val="002060"/>
                </a:solidFill>
              </a:endParaRPr>
            </a:p>
            <a:p>
              <a:r>
                <a:rPr kumimoji="1" lang="zh-CN" altLang="en-US" dirty="0">
                  <a:solidFill>
                    <a:srgbClr val="002060"/>
                  </a:solidFill>
                </a:rPr>
                <a:t>                      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and</a:t>
              </a:r>
              <a:r>
                <a:rPr kumimoji="1" lang="zh-CN" altLang="en-US" dirty="0">
                  <a:solidFill>
                    <a:srgbClr val="002060"/>
                  </a:solidFill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</a:rPr>
                <a:t>refrigeration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81A611C-B59B-D84B-A58E-CA9504F13BC5}"/>
                </a:ext>
              </a:extLst>
            </p:cNvPr>
            <p:cNvGrpSpPr/>
            <p:nvPr/>
          </p:nvGrpSpPr>
          <p:grpSpPr>
            <a:xfrm>
              <a:off x="2441788" y="4059305"/>
              <a:ext cx="3815147" cy="1658823"/>
              <a:chOff x="2441788" y="4059305"/>
              <a:chExt cx="3815147" cy="1658823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ED8060-3994-8041-AB25-91D88C190710}"/>
                  </a:ext>
                </a:extLst>
              </p:cNvPr>
              <p:cNvSpPr txBox="1"/>
              <p:nvPr/>
            </p:nvSpPr>
            <p:spPr>
              <a:xfrm>
                <a:off x="2441788" y="4059305"/>
                <a:ext cx="3815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2060"/>
                    </a:solidFill>
                  </a:rPr>
                  <a:t>chapter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10: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solution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thermodynamics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625DE5-43DC-2A4F-97CE-CDCD6AA260F2}"/>
                  </a:ext>
                </a:extLst>
              </p:cNvPr>
              <p:cNvSpPr txBox="1"/>
              <p:nvPr/>
            </p:nvSpPr>
            <p:spPr>
              <a:xfrm>
                <a:off x="2441788" y="4926743"/>
                <a:ext cx="3582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2060"/>
                    </a:solidFill>
                  </a:rPr>
                  <a:t>chapter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12,13,15: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phase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equilibrium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2FEA93-8F57-3647-898F-BB25E5A15C6E}"/>
                  </a:ext>
                </a:extLst>
              </p:cNvPr>
              <p:cNvSpPr txBox="1"/>
              <p:nvPr/>
            </p:nvSpPr>
            <p:spPr>
              <a:xfrm>
                <a:off x="2441788" y="5348796"/>
                <a:ext cx="2967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002060"/>
                    </a:solidFill>
                  </a:rPr>
                  <a:t>chapter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14: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chemical</a:t>
                </a:r>
                <a:r>
                  <a:rPr kumimoji="1" lang="zh-CN" altLang="en-US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02060"/>
                    </a:solidFill>
                  </a:rPr>
                  <a:t>reaction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434CF0-08D4-8742-8A95-6F9D879EEF3D}"/>
                </a:ext>
              </a:extLst>
            </p:cNvPr>
            <p:cNvSpPr/>
            <p:nvPr/>
          </p:nvSpPr>
          <p:spPr>
            <a:xfrm>
              <a:off x="2299447" y="847165"/>
              <a:ext cx="4191526" cy="2904564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6A4EB9-3C2D-2E4B-B0B0-19F3948A51B6}"/>
                </a:ext>
              </a:extLst>
            </p:cNvPr>
            <p:cNvSpPr/>
            <p:nvPr/>
          </p:nvSpPr>
          <p:spPr>
            <a:xfrm>
              <a:off x="2299447" y="3883664"/>
              <a:ext cx="4191526" cy="245549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DA29A2C-3290-5A4D-B1BF-3E38247AB2F7}"/>
              </a:ext>
            </a:extLst>
          </p:cNvPr>
          <p:cNvSpPr txBox="1"/>
          <p:nvPr/>
        </p:nvSpPr>
        <p:spPr>
          <a:xfrm>
            <a:off x="6329612" y="1176998"/>
            <a:ext cx="23742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1</a:t>
            </a:r>
            <a:r>
              <a:rPr kumimoji="1" lang="en-US" altLang="zh-CN" b="1" baseline="30000" dirty="0">
                <a:solidFill>
                  <a:srgbClr val="002060"/>
                </a:solidFill>
              </a:rPr>
              <a:t>st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law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Enthalpy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Heat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capacity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EOS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Sensible/latent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heat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Carnot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engines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2</a:t>
            </a:r>
            <a:r>
              <a:rPr kumimoji="1" lang="en-US" altLang="zh-CN" b="1" baseline="30000" dirty="0">
                <a:solidFill>
                  <a:srgbClr val="002060"/>
                </a:solidFill>
              </a:rPr>
              <a:t>nd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law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Entropy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</a:t>
            </a:r>
            <a:r>
              <a:rPr kumimoji="1" lang="en-US" altLang="zh-CN" b="1" baseline="30000" dirty="0">
                <a:solidFill>
                  <a:srgbClr val="002060"/>
                </a:solidFill>
              </a:rPr>
              <a:t>rd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law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Ideal/lost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work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Residual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properties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Fugacity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Phase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equilibrium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Excess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properties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Equilibrium</a:t>
            </a:r>
            <a:r>
              <a:rPr kumimoji="1" lang="zh-CN" altLang="en-US" b="1" dirty="0">
                <a:solidFill>
                  <a:srgbClr val="002060"/>
                </a:solidFill>
              </a:rPr>
              <a:t> </a:t>
            </a:r>
            <a:r>
              <a:rPr kumimoji="1" lang="en-US" altLang="zh-CN" b="1" dirty="0">
                <a:solidFill>
                  <a:srgbClr val="002060"/>
                </a:solidFill>
              </a:rPr>
              <a:t>constant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1C708F-88C5-6F4A-B06C-6559977AFF3E}"/>
              </a:ext>
            </a:extLst>
          </p:cNvPr>
          <p:cNvSpPr txBox="1"/>
          <p:nvPr/>
        </p:nvSpPr>
        <p:spPr>
          <a:xfrm>
            <a:off x="654334" y="2758882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Mid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term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634800BA-5866-234C-AEDE-0BA64F5812E0}"/>
              </a:ext>
            </a:extLst>
          </p:cNvPr>
          <p:cNvCxnSpPr>
            <a:cxnSpLocks/>
          </p:cNvCxnSpPr>
          <p:nvPr/>
        </p:nvCxnSpPr>
        <p:spPr>
          <a:xfrm>
            <a:off x="1627094" y="2956995"/>
            <a:ext cx="434877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30B9177-3F54-8A4C-844D-144F76E77859}"/>
              </a:ext>
            </a:extLst>
          </p:cNvPr>
          <p:cNvSpPr txBox="1"/>
          <p:nvPr/>
        </p:nvSpPr>
        <p:spPr>
          <a:xfrm>
            <a:off x="2024930" y="4428637"/>
            <a:ext cx="289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</a:rPr>
              <a:t>chapter</a:t>
            </a:r>
            <a:r>
              <a:rPr kumimoji="1" lang="zh-CN" altLang="en-US" dirty="0">
                <a:solidFill>
                  <a:srgbClr val="002060"/>
                </a:solidFill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</a:rPr>
              <a:t>11:</a:t>
            </a:r>
            <a:r>
              <a:rPr kumimoji="1" lang="zh-CN" altLang="en-US" dirty="0">
                <a:solidFill>
                  <a:srgbClr val="002060"/>
                </a:solidFill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</a:rPr>
              <a:t>mixing</a:t>
            </a:r>
            <a:r>
              <a:rPr kumimoji="1" lang="zh-CN" altLang="en-US" dirty="0">
                <a:solidFill>
                  <a:srgbClr val="002060"/>
                </a:solidFill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</a:rPr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385979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F7F7-EB90-D341-A31F-55F519C3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5A3D44-8987-6A4F-A136-8C36EA15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5: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6: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7: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8: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</a:p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9: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chapter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</a:p>
          <a:p>
            <a:r>
              <a:rPr kumimoji="1" lang="en-US" altLang="zh-CN" dirty="0"/>
              <a:t>….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3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E6B96-3E8D-C14F-88B7-4EFB9046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Thermodynamics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BE2776-0B78-3C4D-B72D-F565AD1763E9}"/>
              </a:ext>
            </a:extLst>
          </p:cNvPr>
          <p:cNvGrpSpPr/>
          <p:nvPr/>
        </p:nvGrpSpPr>
        <p:grpSpPr>
          <a:xfrm>
            <a:off x="497541" y="900953"/>
            <a:ext cx="8095129" cy="5472953"/>
            <a:chOff x="497541" y="900953"/>
            <a:chExt cx="8095129" cy="54729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CE82D2-D15C-D040-9F0B-8D4CC64CD0EC}"/>
                </a:ext>
              </a:extLst>
            </p:cNvPr>
            <p:cNvGrpSpPr/>
            <p:nvPr/>
          </p:nvGrpSpPr>
          <p:grpSpPr>
            <a:xfrm>
              <a:off x="497541" y="900953"/>
              <a:ext cx="8095129" cy="5472953"/>
              <a:chOff x="1524000" y="1523999"/>
              <a:chExt cx="6096000" cy="3810001"/>
            </a:xfrm>
          </p:grpSpPr>
          <p:sp>
            <p:nvSpPr>
              <p:cNvPr id="6" name="形状 5">
                <a:extLst>
                  <a:ext uri="{FF2B5EF4-FFF2-40B4-BE49-F238E27FC236}">
                    <a16:creationId xmlns:a16="http://schemas.microsoft.com/office/drawing/2014/main" id="{ECAC5F91-5F41-8F4E-85C1-2ACD3F0669F3}"/>
                  </a:ext>
                </a:extLst>
              </p:cNvPr>
              <p:cNvSpPr/>
              <p:nvPr/>
            </p:nvSpPr>
            <p:spPr>
              <a:xfrm>
                <a:off x="1524000" y="1523999"/>
                <a:ext cx="6096000" cy="3810000"/>
              </a:xfrm>
              <a:prstGeom prst="swooshArrow">
                <a:avLst>
                  <a:gd name="adj1" fmla="val 25000"/>
                  <a:gd name="adj2" fmla="val 25000"/>
                </a:avLst>
              </a:prstGeom>
              <a:gradFill>
                <a:gsLst>
                  <a:gs pos="47000">
                    <a:srgbClr val="508CD7">
                      <a:alpha val="66000"/>
                    </a:srgbClr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16200000" scaled="0"/>
              </a:gra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C0D110F-12BF-AB4B-B969-65179ED06E98}"/>
                  </a:ext>
                </a:extLst>
              </p:cNvPr>
              <p:cNvSpPr/>
              <p:nvPr/>
            </p:nvSpPr>
            <p:spPr>
              <a:xfrm>
                <a:off x="2298192" y="4153661"/>
                <a:ext cx="158496" cy="15849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任意形状 7">
                <a:extLst>
                  <a:ext uri="{FF2B5EF4-FFF2-40B4-BE49-F238E27FC236}">
                    <a16:creationId xmlns:a16="http://schemas.microsoft.com/office/drawing/2014/main" id="{9FE01446-5146-1B44-9CAC-0D68A9220A45}"/>
                  </a:ext>
                </a:extLst>
              </p:cNvPr>
              <p:cNvSpPr/>
              <p:nvPr/>
            </p:nvSpPr>
            <p:spPr>
              <a:xfrm>
                <a:off x="2377440" y="4232910"/>
                <a:ext cx="1420368" cy="1101090"/>
              </a:xfrm>
              <a:custGeom>
                <a:avLst/>
                <a:gdLst>
                  <a:gd name="connsiteX0" fmla="*/ 0 w 1420368"/>
                  <a:gd name="connsiteY0" fmla="*/ 0 h 1101090"/>
                  <a:gd name="connsiteX1" fmla="*/ 1420368 w 1420368"/>
                  <a:gd name="connsiteY1" fmla="*/ 0 h 1101090"/>
                  <a:gd name="connsiteX2" fmla="*/ 1420368 w 1420368"/>
                  <a:gd name="connsiteY2" fmla="*/ 1101090 h 1101090"/>
                  <a:gd name="connsiteX3" fmla="*/ 0 w 1420368"/>
                  <a:gd name="connsiteY3" fmla="*/ 1101090 h 1101090"/>
                  <a:gd name="connsiteX4" fmla="*/ 0 w 1420368"/>
                  <a:gd name="connsiteY4" fmla="*/ 0 h 1101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368" h="1101090">
                    <a:moveTo>
                      <a:pt x="0" y="0"/>
                    </a:moveTo>
                    <a:lnTo>
                      <a:pt x="1420368" y="0"/>
                    </a:lnTo>
                    <a:lnTo>
                      <a:pt x="1420368" y="1101090"/>
                    </a:lnTo>
                    <a:lnTo>
                      <a:pt x="0" y="11010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984" tIns="0" rIns="0" bIns="0" numCol="1" spcCol="1270" anchor="t" anchorCtr="0">
                <a:noAutofit/>
              </a:bodyPr>
              <a:lstStyle/>
              <a:p>
                <a:pPr marL="0" lvl="0" indent="0" algn="l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500" kern="120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F8ED931-F09B-4B4A-AD80-1E4555CBD570}"/>
                  </a:ext>
                </a:extLst>
              </p:cNvPr>
              <p:cNvSpPr/>
              <p:nvPr/>
            </p:nvSpPr>
            <p:spPr>
              <a:xfrm>
                <a:off x="3697223" y="3118103"/>
                <a:ext cx="325316" cy="30073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任意形状 9">
                <a:extLst>
                  <a:ext uri="{FF2B5EF4-FFF2-40B4-BE49-F238E27FC236}">
                    <a16:creationId xmlns:a16="http://schemas.microsoft.com/office/drawing/2014/main" id="{44F8FDD2-55DD-ED4E-8D23-DC322E826524}"/>
                  </a:ext>
                </a:extLst>
              </p:cNvPr>
              <p:cNvSpPr/>
              <p:nvPr/>
            </p:nvSpPr>
            <p:spPr>
              <a:xfrm>
                <a:off x="3840480" y="3261359"/>
                <a:ext cx="1463040" cy="2072640"/>
              </a:xfrm>
              <a:custGeom>
                <a:avLst/>
                <a:gdLst>
                  <a:gd name="connsiteX0" fmla="*/ 0 w 1463040"/>
                  <a:gd name="connsiteY0" fmla="*/ 0 h 2072640"/>
                  <a:gd name="connsiteX1" fmla="*/ 1463040 w 1463040"/>
                  <a:gd name="connsiteY1" fmla="*/ 0 h 2072640"/>
                  <a:gd name="connsiteX2" fmla="*/ 1463040 w 1463040"/>
                  <a:gd name="connsiteY2" fmla="*/ 2072640 h 2072640"/>
                  <a:gd name="connsiteX3" fmla="*/ 0 w 1463040"/>
                  <a:gd name="connsiteY3" fmla="*/ 2072640 h 2072640"/>
                  <a:gd name="connsiteX4" fmla="*/ 0 w 1463040"/>
                  <a:gd name="connsiteY4" fmla="*/ 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3040" h="2072640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2072640"/>
                    </a:lnTo>
                    <a:lnTo>
                      <a:pt x="0" y="20726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1817" tIns="0" rIns="0" bIns="0" numCol="1" spcCol="1270" anchor="t" anchorCtr="0">
                <a:noAutofit/>
              </a:bodyPr>
              <a:lstStyle/>
              <a:p>
                <a:pPr marL="0" lvl="0" indent="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400" kern="120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ABBD731-A27E-0D4F-9CC0-52229134EA49}"/>
                  </a:ext>
                </a:extLst>
              </p:cNvPr>
              <p:cNvSpPr/>
              <p:nvPr/>
            </p:nvSpPr>
            <p:spPr>
              <a:xfrm>
                <a:off x="5379720" y="2487929"/>
                <a:ext cx="396240" cy="39624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任意形状 11">
                <a:extLst>
                  <a:ext uri="{FF2B5EF4-FFF2-40B4-BE49-F238E27FC236}">
                    <a16:creationId xmlns:a16="http://schemas.microsoft.com/office/drawing/2014/main" id="{924772B1-8928-BF48-81CE-5E9F3CAFACFC}"/>
                  </a:ext>
                </a:extLst>
              </p:cNvPr>
              <p:cNvSpPr/>
              <p:nvPr/>
            </p:nvSpPr>
            <p:spPr>
              <a:xfrm>
                <a:off x="5577840" y="2686049"/>
                <a:ext cx="1463040" cy="2647950"/>
              </a:xfrm>
              <a:custGeom>
                <a:avLst/>
                <a:gdLst>
                  <a:gd name="connsiteX0" fmla="*/ 0 w 1463040"/>
                  <a:gd name="connsiteY0" fmla="*/ 0 h 2647950"/>
                  <a:gd name="connsiteX1" fmla="*/ 1463040 w 1463040"/>
                  <a:gd name="connsiteY1" fmla="*/ 0 h 2647950"/>
                  <a:gd name="connsiteX2" fmla="*/ 1463040 w 1463040"/>
                  <a:gd name="connsiteY2" fmla="*/ 2647950 h 2647950"/>
                  <a:gd name="connsiteX3" fmla="*/ 0 w 1463040"/>
                  <a:gd name="connsiteY3" fmla="*/ 2647950 h 2647950"/>
                  <a:gd name="connsiteX4" fmla="*/ 0 w 1463040"/>
                  <a:gd name="connsiteY4" fmla="*/ 0 h 264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3040" h="2647950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2647950"/>
                    </a:lnTo>
                    <a:lnTo>
                      <a:pt x="0" y="26479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9959" tIns="0" rIns="0" bIns="0" numCol="1" spcCol="1270" anchor="t" anchorCtr="0">
                <a:noAutofit/>
              </a:bodyPr>
              <a:lstStyle/>
              <a:p>
                <a:pPr marL="0" lvl="0" indent="0" algn="l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200" kern="1200"/>
              </a:p>
            </p:txBody>
          </p: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02ED25C-F7F4-704C-9D13-915E3773BC12}"/>
                </a:ext>
              </a:extLst>
            </p:cNvPr>
            <p:cNvSpPr/>
            <p:nvPr/>
          </p:nvSpPr>
          <p:spPr>
            <a:xfrm>
              <a:off x="586898" y="6010482"/>
              <a:ext cx="144000" cy="144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E4E830-5F07-0B4C-8185-1E265011E1D8}"/>
                </a:ext>
              </a:extLst>
            </p:cNvPr>
            <p:cNvSpPr/>
            <p:nvPr/>
          </p:nvSpPr>
          <p:spPr>
            <a:xfrm>
              <a:off x="973913" y="5326377"/>
              <a:ext cx="210473" cy="22767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0BCAA93-FB7F-0D40-A066-6EE6CD11A171}"/>
                </a:ext>
              </a:extLst>
            </p:cNvPr>
            <p:cNvSpPr/>
            <p:nvPr/>
          </p:nvSpPr>
          <p:spPr>
            <a:xfrm>
              <a:off x="2353718" y="3826843"/>
              <a:ext cx="378000" cy="378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F1319EE-8932-2947-AC3D-AFB72953EDC5}"/>
                </a:ext>
              </a:extLst>
            </p:cNvPr>
            <p:cNvSpPr/>
            <p:nvPr/>
          </p:nvSpPr>
          <p:spPr>
            <a:xfrm>
              <a:off x="4512735" y="2717626"/>
              <a:ext cx="468000" cy="468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096270B-D619-AC41-AAE4-0A75F55AF48A}"/>
                </a:ext>
              </a:extLst>
            </p:cNvPr>
            <p:cNvSpPr/>
            <p:nvPr/>
          </p:nvSpPr>
          <p:spPr>
            <a:xfrm>
              <a:off x="6927117" y="2001016"/>
              <a:ext cx="526183" cy="5691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F30D81-64BA-4242-A35A-3E939B981E45}"/>
              </a:ext>
            </a:extLst>
          </p:cNvPr>
          <p:cNvGrpSpPr/>
          <p:nvPr/>
        </p:nvGrpSpPr>
        <p:grpSpPr>
          <a:xfrm>
            <a:off x="13273" y="2362853"/>
            <a:ext cx="8023828" cy="4088961"/>
            <a:chOff x="13273" y="2362853"/>
            <a:chExt cx="8023828" cy="40889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84D98E7-6EB2-B34F-9E83-40FD8706E1FB}"/>
                </a:ext>
              </a:extLst>
            </p:cNvPr>
            <p:cNvSpPr txBox="1"/>
            <p:nvPr/>
          </p:nvSpPr>
          <p:spPr>
            <a:xfrm>
              <a:off x="883577" y="6082482"/>
              <a:ext cx="279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1750s,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Caloric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theory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4868E94-5C15-254E-97AB-1F64A4D174BE}"/>
                </a:ext>
              </a:extLst>
            </p:cNvPr>
            <p:cNvSpPr txBox="1"/>
            <p:nvPr/>
          </p:nvSpPr>
          <p:spPr>
            <a:xfrm>
              <a:off x="1845378" y="4758913"/>
              <a:ext cx="30761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1843,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experiment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on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mechanical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equivalent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of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heat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D33437-30DE-FB4F-9C29-F68C0D851F55}"/>
                </a:ext>
              </a:extLst>
            </p:cNvPr>
            <p:cNvSpPr txBox="1"/>
            <p:nvPr/>
          </p:nvSpPr>
          <p:spPr>
            <a:xfrm>
              <a:off x="78532" y="4262255"/>
              <a:ext cx="1614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entropy,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1850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84A8791-CD23-8D4F-9F98-7EBAF9DC016B}"/>
                </a:ext>
              </a:extLst>
            </p:cNvPr>
            <p:cNvSpPr txBox="1"/>
            <p:nvPr/>
          </p:nvSpPr>
          <p:spPr>
            <a:xfrm>
              <a:off x="1337862" y="5512859"/>
              <a:ext cx="279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1824,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Carnot’s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circle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and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theorem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2867E84-3071-6247-9B6B-0BD17E062B39}"/>
                </a:ext>
              </a:extLst>
            </p:cNvPr>
            <p:cNvSpPr txBox="1"/>
            <p:nvPr/>
          </p:nvSpPr>
          <p:spPr>
            <a:xfrm>
              <a:off x="2994810" y="4161979"/>
              <a:ext cx="2290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1871,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statistical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thermodynamics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AA9559-4900-B843-8BE2-11D1729E1196}"/>
                </a:ext>
              </a:extLst>
            </p:cNvPr>
            <p:cNvSpPr txBox="1"/>
            <p:nvPr/>
          </p:nvSpPr>
          <p:spPr>
            <a:xfrm>
              <a:off x="13273" y="3349819"/>
              <a:ext cx="267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Boltzmann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entropy,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1875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F7FD5DF-B784-9E47-ACF3-0D6DD8279023}"/>
                </a:ext>
              </a:extLst>
            </p:cNvPr>
            <p:cNvSpPr txBox="1"/>
            <p:nvPr/>
          </p:nvSpPr>
          <p:spPr>
            <a:xfrm>
              <a:off x="1002409" y="2772878"/>
              <a:ext cx="2040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Gibbs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free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energy,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enthalpy,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1876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4D4B485-EE03-844D-80B8-6B4797DD9731}"/>
                </a:ext>
              </a:extLst>
            </p:cNvPr>
            <p:cNvSpPr txBox="1"/>
            <p:nvPr/>
          </p:nvSpPr>
          <p:spPr>
            <a:xfrm>
              <a:off x="127453" y="3911454"/>
              <a:ext cx="1614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2</a:t>
              </a:r>
              <a:r>
                <a:rPr kumimoji="1" lang="en-US" altLang="zh-CN" baseline="30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nd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law,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1865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4979473-E66F-914A-936B-840F77DB3F46}"/>
                </a:ext>
              </a:extLst>
            </p:cNvPr>
            <p:cNvSpPr txBox="1"/>
            <p:nvPr/>
          </p:nvSpPr>
          <p:spPr>
            <a:xfrm>
              <a:off x="4746735" y="3452763"/>
              <a:ext cx="2290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1940s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Ch.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E.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Thermo.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CBE5112-C821-7B41-9A81-A96AFDE55DC1}"/>
                </a:ext>
              </a:extLst>
            </p:cNvPr>
            <p:cNvSpPr txBox="1"/>
            <p:nvPr/>
          </p:nvSpPr>
          <p:spPr>
            <a:xfrm>
              <a:off x="1351494" y="2362853"/>
              <a:ext cx="204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3</a:t>
              </a:r>
              <a:r>
                <a:rPr kumimoji="1" lang="en-US" altLang="zh-CN" baseline="30000" dirty="0">
                  <a:solidFill>
                    <a:srgbClr val="002060"/>
                  </a:solidFill>
                  <a:latin typeface="Times New Roman"/>
                  <a:cs typeface="Times New Roman"/>
                </a:rPr>
                <a:t>rd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law,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1848,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1906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1F77737-568E-4446-A48C-A3A3D2971338}"/>
                </a:ext>
              </a:extLst>
            </p:cNvPr>
            <p:cNvSpPr txBox="1"/>
            <p:nvPr/>
          </p:nvSpPr>
          <p:spPr>
            <a:xfrm>
              <a:off x="3907486" y="3831187"/>
              <a:ext cx="2631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1905,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Brownian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motion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2C4506-816B-6544-96CF-7551D75CB90E}"/>
                </a:ext>
              </a:extLst>
            </p:cNvPr>
            <p:cNvSpPr txBox="1"/>
            <p:nvPr/>
          </p:nvSpPr>
          <p:spPr>
            <a:xfrm>
              <a:off x="5746103" y="3165153"/>
              <a:ext cx="2290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1941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 err="1">
                  <a:solidFill>
                    <a:srgbClr val="002060"/>
                  </a:solidFill>
                  <a:latin typeface="Times New Roman"/>
                  <a:cs typeface="Times New Roman"/>
                </a:rPr>
                <a:t>Noneq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.</a:t>
              </a:r>
              <a:r>
                <a:rPr kumimoji="1" lang="zh-CN" altLang="en-US" dirty="0">
                  <a:solidFill>
                    <a:srgbClr val="002060"/>
                  </a:solidFill>
                  <a:latin typeface="Times New Roman"/>
                  <a:cs typeface="Times New Roman"/>
                </a:rPr>
                <a:t> </a:t>
              </a:r>
              <a:r>
                <a:rPr kumimoji="1" lang="en-US" altLang="zh-CN" dirty="0">
                  <a:solidFill>
                    <a:srgbClr val="002060"/>
                  </a:solidFill>
                  <a:latin typeface="Times New Roman"/>
                  <a:cs typeface="Times New Roman"/>
                </a:rPr>
                <a:t>Thermo.</a:t>
              </a:r>
              <a:endPara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1498FA2-C718-E74A-B8D3-AA454B96DBA9}"/>
              </a:ext>
            </a:extLst>
          </p:cNvPr>
          <p:cNvSpPr txBox="1"/>
          <p:nvPr/>
        </p:nvSpPr>
        <p:spPr>
          <a:xfrm>
            <a:off x="6622921" y="2743092"/>
            <a:ext cx="251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1968,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Quantum</a:t>
            </a:r>
            <a:r>
              <a:rPr kumimoji="1" lang="zh-CN" altLang="en-US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Times New Roman"/>
                <a:cs typeface="Times New Roman"/>
              </a:rPr>
              <a:t>Thermo.</a:t>
            </a:r>
            <a:endParaRPr kumimoji="1" lang="zh-CN" altLang="en-US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9F592-A82A-3248-A805-B93ABEF7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Thermodynamics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6CD41-F56B-A645-8777-D25DF4B40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9730"/>
            <a:ext cx="8229600" cy="2757530"/>
          </a:xfrm>
        </p:spPr>
        <p:txBody>
          <a:bodyPr/>
          <a:lstStyle/>
          <a:p>
            <a:r>
              <a:rPr kumimoji="1" lang="en-US" altLang="zh-CN" dirty="0"/>
              <a:t>Thermodynamics</a:t>
            </a:r>
          </a:p>
          <a:p>
            <a:pPr marL="0" indent="0" algn="just">
              <a:buNone/>
            </a:pPr>
            <a:r>
              <a:rPr kumimoji="1" lang="en-US" altLang="zh-CN" dirty="0">
                <a:solidFill>
                  <a:srgbClr val="0070C0"/>
                </a:solidFill>
              </a:rPr>
              <a:t>deals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with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heat,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work,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and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temperature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and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their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relation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to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energy,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radiation,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and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properties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of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matter.</a:t>
            </a:r>
          </a:p>
          <a:p>
            <a:r>
              <a:rPr kumimoji="1" lang="en-US" altLang="zh-CN" dirty="0"/>
              <a:t>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thermodynamics</a:t>
            </a:r>
          </a:p>
          <a:p>
            <a:pPr marL="0" indent="0" algn="just">
              <a:buNone/>
            </a:pPr>
            <a:r>
              <a:rPr kumimoji="1" lang="en-US" altLang="zh-CN" dirty="0">
                <a:solidFill>
                  <a:srgbClr val="0070C0"/>
                </a:solidFill>
              </a:rPr>
              <a:t>present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Thermodynamics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from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a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chemical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engineering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perspective;</a:t>
            </a:r>
            <a:r>
              <a:rPr kumimoji="1" lang="zh-CN" altLang="en-US" dirty="0">
                <a:solidFill>
                  <a:srgbClr val="0070C0"/>
                </a:solidFill>
              </a:rPr>
              <a:t>  </a:t>
            </a:r>
            <a:r>
              <a:rPr kumimoji="1" lang="en-US" altLang="zh-CN" dirty="0">
                <a:solidFill>
                  <a:srgbClr val="0070C0"/>
                </a:solidFill>
              </a:rPr>
              <a:t>most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likely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to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be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encountered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by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chemical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engineers</a:t>
            </a:r>
          </a:p>
          <a:p>
            <a:pPr marL="0" indent="0">
              <a:buNone/>
            </a:pP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AC94D-63DC-5848-8B40-47A1B06B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28026"/>
            <a:ext cx="1772502" cy="2344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36021A-9235-0645-B820-FEA776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08" y="3828026"/>
            <a:ext cx="1979322" cy="23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9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9F592-A82A-3248-A805-B93ABEF7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Thermodynamics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micro/nano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3395F8-E308-FA42-8DF0-7463B831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2" y="955496"/>
            <a:ext cx="3305036" cy="39247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42D414-2721-6648-9713-D2EBE7D667E9}"/>
              </a:ext>
            </a:extLst>
          </p:cNvPr>
          <p:cNvSpPr txBox="1"/>
          <p:nvPr/>
        </p:nvSpPr>
        <p:spPr>
          <a:xfrm>
            <a:off x="1571987" y="46493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铜原子的沉积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122CD4-C20A-9948-B2B3-F8FB9C975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0" r="23417"/>
          <a:stretch/>
        </p:blipFill>
        <p:spPr>
          <a:xfrm>
            <a:off x="4808305" y="1245036"/>
            <a:ext cx="3460552" cy="33064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7E1587-3C42-0C47-A054-4D4EF2B9E825}"/>
              </a:ext>
            </a:extLst>
          </p:cNvPr>
          <p:cNvSpPr txBox="1"/>
          <p:nvPr/>
        </p:nvSpPr>
        <p:spPr>
          <a:xfrm>
            <a:off x="5540690" y="46548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水分子的动力学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35C812-188F-3041-B1A9-A0C1FFF630E2}"/>
              </a:ext>
            </a:extLst>
          </p:cNvPr>
          <p:cNvSpPr txBox="1"/>
          <p:nvPr/>
        </p:nvSpPr>
        <p:spPr>
          <a:xfrm>
            <a:off x="1101200" y="5612964"/>
            <a:ext cx="7414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Explain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thermodynamics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phenomenon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micro/nano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scale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1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 smtClean="0">
            <a:solidFill>
              <a:srgbClr val="002060"/>
            </a:solidFill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958</Words>
  <Application>Microsoft Macintosh PowerPoint</Application>
  <PresentationFormat>全屏显示(4:3)</PresentationFormat>
  <Paragraphs>231</Paragraphs>
  <Slides>37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华文彩云</vt:lpstr>
      <vt:lpstr>Arial</vt:lpstr>
      <vt:lpstr>Calibri</vt:lpstr>
      <vt:lpstr>Cambria Math</vt:lpstr>
      <vt:lpstr>Times New Roman</vt:lpstr>
      <vt:lpstr>Wingdings</vt:lpstr>
      <vt:lpstr>Office 主题</vt:lpstr>
      <vt:lpstr>Equation.DSMT4</vt:lpstr>
      <vt:lpstr>Chemical Engineering Thermodynamics Lecture 1 The First Law Xiaofei Xu</vt:lpstr>
      <vt:lpstr>Class Schedules</vt:lpstr>
      <vt:lpstr>Textbook and References</vt:lpstr>
      <vt:lpstr>Grading Rules</vt:lpstr>
      <vt:lpstr>Outlines and Structure</vt:lpstr>
      <vt:lpstr>Lecture Schedule</vt:lpstr>
      <vt:lpstr>Thermodynamics History</vt:lpstr>
      <vt:lpstr>Thermodynamics</vt:lpstr>
      <vt:lpstr>Thermodynamics in micro/nano scale</vt:lpstr>
      <vt:lpstr>Mathematics in Thermodynamics</vt:lpstr>
      <vt:lpstr>Symbols</vt:lpstr>
      <vt:lpstr>The Sign of Value </vt:lpstr>
      <vt:lpstr>Systems</vt:lpstr>
      <vt:lpstr>State and Process</vt:lpstr>
      <vt:lpstr>Measures of Amount or Size</vt:lpstr>
      <vt:lpstr>Temperature</vt:lpstr>
      <vt:lpstr>Pressure</vt:lpstr>
      <vt:lpstr>Energy (E) </vt:lpstr>
      <vt:lpstr>Heat (Q)</vt:lpstr>
      <vt:lpstr>Work (W)</vt:lpstr>
      <vt:lpstr>Work (W)</vt:lpstr>
      <vt:lpstr>Joule’s Experiment</vt:lpstr>
      <vt:lpstr>Internal Energy</vt:lpstr>
      <vt:lpstr>The First Law</vt:lpstr>
      <vt:lpstr>Example</vt:lpstr>
      <vt:lpstr>Reversible Process</vt:lpstr>
      <vt:lpstr>Enthalpy</vt:lpstr>
      <vt:lpstr>Example</vt:lpstr>
      <vt:lpstr>Heat Capacity at Constant Volume</vt:lpstr>
      <vt:lpstr>Heat Capacity at Constant Pressure</vt:lpstr>
      <vt:lpstr>Example</vt:lpstr>
      <vt:lpstr>Measures of Flow</vt:lpstr>
      <vt:lpstr>Mass Balance for Open Systems</vt:lpstr>
      <vt:lpstr>Energy Balance for Open Systems</vt:lpstr>
      <vt:lpstr>Energy Balances for Steady-State flow Processes</vt:lpstr>
      <vt:lpstr>Example</vt:lpstr>
      <vt:lpstr>Summary of Key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Thermodynamics</dc:title>
  <dc:creator>xiaofei xu</dc:creator>
  <cp:lastModifiedBy>Microsoft Office User</cp:lastModifiedBy>
  <cp:revision>254</cp:revision>
  <dcterms:created xsi:type="dcterms:W3CDTF">2014-12-26T06:09:51Z</dcterms:created>
  <dcterms:modified xsi:type="dcterms:W3CDTF">2021-09-17T01:38:53Z</dcterms:modified>
</cp:coreProperties>
</file>